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 bookmarkIdSeed="8">
  <p:sldMasterIdLst>
    <p:sldMasterId id="214748373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301" r:id="rId8"/>
    <p:sldId id="262" r:id="rId9"/>
    <p:sldId id="263" r:id="rId10"/>
    <p:sldId id="264" r:id="rId11"/>
    <p:sldId id="274" r:id="rId12"/>
    <p:sldId id="265" r:id="rId13"/>
    <p:sldId id="273" r:id="rId14"/>
    <p:sldId id="280" r:id="rId15"/>
    <p:sldId id="275" r:id="rId16"/>
    <p:sldId id="278" r:id="rId17"/>
    <p:sldId id="276" r:id="rId18"/>
    <p:sldId id="277" r:id="rId19"/>
    <p:sldId id="267" r:id="rId20"/>
    <p:sldId id="268" r:id="rId21"/>
    <p:sldId id="269" r:id="rId22"/>
    <p:sldId id="281" r:id="rId23"/>
    <p:sldId id="282" r:id="rId24"/>
    <p:sldId id="283" r:id="rId25"/>
    <p:sldId id="285" r:id="rId26"/>
    <p:sldId id="286" r:id="rId27"/>
    <p:sldId id="287" r:id="rId28"/>
    <p:sldId id="270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302" r:id="rId39"/>
    <p:sldId id="271" r:id="rId40"/>
    <p:sldId id="303" r:id="rId41"/>
    <p:sldId id="298" r:id="rId42"/>
    <p:sldId id="299" r:id="rId43"/>
  </p:sldIdLst>
  <p:sldSz cx="14630400" cy="8229600"/>
  <p:notesSz cx="8229600" cy="14630400"/>
  <p:embeddedFontLst>
    <p:embeddedFont>
      <p:font typeface="Cabin" panose="020B0604020202020204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entury Gothic" panose="020B0502020202020204" pitchFamily="34" charset="0"/>
      <p:regular r:id="rId50"/>
      <p:bold r:id="rId51"/>
      <p:italic r:id="rId52"/>
      <p:boldItalic r:id="rId53"/>
    </p:embeddedFont>
    <p:embeddedFont>
      <p:font typeface="Nunito Semi Bold" panose="020B0604020202020204" charset="0"/>
      <p:regular r:id="rId54"/>
    </p:embeddedFont>
    <p:embeddedFont>
      <p:font typeface="PT Sans" panose="020B0604020202020204" charset="0"/>
      <p:regular r:id="rId55"/>
    </p:embeddedFont>
    <p:embeddedFont>
      <p:font typeface="Unbounded" panose="020B0604020202020204" charset="0"/>
      <p:regular r:id="rId56"/>
    </p:embeddedFont>
    <p:embeddedFont>
      <p:font typeface="Wingdings 3" panose="05040102010807070707" pitchFamily="18" charset="2"/>
      <p:regular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755"/>
    <a:srgbClr val="1E5155"/>
    <a:srgbClr val="15FAF7"/>
    <a:srgbClr val="022123"/>
    <a:srgbClr val="08F1F1"/>
    <a:srgbClr val="00A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89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404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357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368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53960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869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189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307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194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7154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919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397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1177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622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257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650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772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811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9015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510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40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423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987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455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33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3176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998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846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72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>
            <a:extLst>
              <a:ext uri="{FF2B5EF4-FFF2-40B4-BE49-F238E27FC236}">
                <a16:creationId xmlns:a16="http://schemas.microsoft.com/office/drawing/2014/main" id="{C4620582-39B0-4C4E-ACBA-1EE71F47C093}"/>
              </a:ext>
            </a:extLst>
          </p:cNvPr>
          <p:cNvSpPr/>
          <p:nvPr/>
        </p:nvSpPr>
        <p:spPr>
          <a:xfrm>
            <a:off x="538004" y="2067015"/>
            <a:ext cx="8504396" cy="1895385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564" y="2308681"/>
            <a:ext cx="8329136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200" b="1" dirty="0">
                <a:latin typeface="Unbounded" pitchFamily="34" charset="0"/>
                <a:ea typeface="Unbounded" pitchFamily="34" charset="-122"/>
                <a:cs typeface="Arial" panose="020B0604020202020204" pitchFamily="34" charset="0"/>
              </a:rPr>
              <a:t>MotionMind – Smart Gesture Recognition for Control Systems</a:t>
            </a:r>
            <a:endParaRPr lang="en-US" sz="3200" b="1" dirty="0"/>
          </a:p>
        </p:txBody>
      </p:sp>
      <p:sp>
        <p:nvSpPr>
          <p:cNvPr id="4" name="Text 1"/>
          <p:cNvSpPr/>
          <p:nvPr/>
        </p:nvSpPr>
        <p:spPr>
          <a:xfrm>
            <a:off x="1873156" y="4456375"/>
            <a:ext cx="5195617" cy="420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Arial" panose="020B0604020202020204" pitchFamily="34" charset="0"/>
              </a:rPr>
              <a:t>Department of Computer Science &amp; IT</a:t>
            </a:r>
            <a:endParaRPr lang="en-US" sz="3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7BC54F-20EE-42C3-9150-F7C65441E43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0" y="-171389"/>
            <a:ext cx="4993547" cy="20148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864FF-8155-4A45-AFEB-EEDCACD44D3C}"/>
              </a:ext>
            </a:extLst>
          </p:cNvPr>
          <p:cNvSpPr/>
          <p:nvPr/>
        </p:nvSpPr>
        <p:spPr>
          <a:xfrm>
            <a:off x="380524" y="5262086"/>
            <a:ext cx="86618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bin" panose="020B0604020202020204" charset="0"/>
              </a:rPr>
              <a:t>Group Members:</a:t>
            </a:r>
          </a:p>
          <a:p>
            <a:pPr algn="r"/>
            <a:r>
              <a:rPr lang="en-US" sz="2400" b="1" dirty="0">
                <a:latin typeface="Cabin" panose="020B0604020202020204" charset="0"/>
              </a:rPr>
              <a:t>• M. Furqan Masood (SAP: 70132359)</a:t>
            </a:r>
            <a:br>
              <a:rPr lang="en-US" sz="2400" b="1" dirty="0">
                <a:latin typeface="Cabin" panose="020B0604020202020204" charset="0"/>
              </a:rPr>
            </a:br>
            <a:r>
              <a:rPr lang="en-US" sz="2400" b="1" dirty="0">
                <a:latin typeface="Cabin" panose="020B0604020202020204" charset="0"/>
              </a:rPr>
              <a:t>• Usama Arshad (SAP: 70132355)</a:t>
            </a:r>
          </a:p>
          <a:p>
            <a:endParaRPr lang="en-US" sz="2400" b="1" dirty="0">
              <a:latin typeface="Cabin" panose="020B0604020202020204" charset="0"/>
            </a:endParaRPr>
          </a:p>
          <a:p>
            <a:r>
              <a:rPr lang="en-US" sz="2400" b="1" dirty="0">
                <a:latin typeface="Cabin" panose="020B0604020202020204" charset="0"/>
              </a:rPr>
              <a:t>Supervisor: </a:t>
            </a:r>
            <a:r>
              <a:rPr lang="en-US" sz="2400" b="1" dirty="0" err="1">
                <a:latin typeface="Cabin" panose="020B0604020202020204" charset="0"/>
              </a:rPr>
              <a:t>Duaa</a:t>
            </a:r>
            <a:r>
              <a:rPr lang="en-US" sz="2400" b="1" dirty="0">
                <a:latin typeface="Cabin" panose="020B0604020202020204" charset="0"/>
              </a:rPr>
              <a:t>-e-Nadeem</a:t>
            </a:r>
          </a:p>
          <a:p>
            <a:r>
              <a:rPr lang="en-US" sz="2400" b="1" dirty="0">
                <a:latin typeface="Cabin" panose="020B0604020202020204" charset="0"/>
              </a:rPr>
              <a:t>Session: Spring 2022 – 2026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982" y="636389"/>
            <a:ext cx="6388894" cy="680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 Case Diagrams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809982" y="1779865"/>
            <a:ext cx="1301043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Aggregated Use Cases include Account Management, Gesture-Controlled Modules, and Admin Dashboard.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2EFCB2-B542-4067-869A-C3B24F31A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10" y="2251610"/>
            <a:ext cx="8503920" cy="5564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69BFB6-F5DD-479A-9232-B7B0BA596377}"/>
              </a:ext>
            </a:extLst>
          </p:cNvPr>
          <p:cNvSpPr/>
          <p:nvPr/>
        </p:nvSpPr>
        <p:spPr>
          <a:xfrm>
            <a:off x="5651434" y="7815639"/>
            <a:ext cx="3094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1270" indent="-6350" algn="ctr">
              <a:spcAft>
                <a:spcPts val="1000"/>
              </a:spcAft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1 Aggregated Use Case 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BED8D5-B938-4C3D-B877-349245E261AF}"/>
              </a:ext>
            </a:extLst>
          </p:cNvPr>
          <p:cNvSpPr/>
          <p:nvPr/>
        </p:nvSpPr>
        <p:spPr>
          <a:xfrm>
            <a:off x="1119565" y="1150849"/>
            <a:ext cx="4321696" cy="7773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1270" indent="-6350" algn="just">
              <a:lnSpc>
                <a:spcPct val="109000"/>
              </a:lnSpc>
              <a:spcAft>
                <a:spcPts val="15"/>
              </a:spcAft>
            </a:pPr>
            <a:r>
              <a:rPr lang="en-US" sz="4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Create</a:t>
            </a:r>
            <a:r>
              <a:rPr lang="en-US" sz="4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Account</a:t>
            </a:r>
            <a:r>
              <a:rPr lang="en-US" sz="4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C:\Users\hp\AppData\Local\Microsoft\Windows\INetCache\Content.MSO\A1E348C.tmp">
            <a:extLst>
              <a:ext uri="{FF2B5EF4-FFF2-40B4-BE49-F238E27FC236}">
                <a16:creationId xmlns:a16="http://schemas.microsoft.com/office/drawing/2014/main" id="{85966AE1-B821-4936-BE82-93379DDA8A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10" y="1928241"/>
            <a:ext cx="11498580" cy="515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331BF5-79BB-4C1C-ABF1-450BA9C4D402}"/>
              </a:ext>
            </a:extLst>
          </p:cNvPr>
          <p:cNvSpPr/>
          <p:nvPr/>
        </p:nvSpPr>
        <p:spPr>
          <a:xfrm>
            <a:off x="5527306" y="7257354"/>
            <a:ext cx="3575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1270" indent="-6350" algn="ctr">
              <a:spcAft>
                <a:spcPts val="1000"/>
              </a:spcAft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2 Use Case – Create Account</a:t>
            </a:r>
          </a:p>
        </p:txBody>
      </p:sp>
    </p:spTree>
    <p:extLst>
      <p:ext uri="{BB962C8B-B14F-4D97-AF65-F5344CB8AC3E}">
        <p14:creationId xmlns:p14="http://schemas.microsoft.com/office/powerpoint/2010/main" val="61889442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3011" y="27824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 Case Descriptions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563439" y="1941849"/>
            <a:ext cx="7468553" cy="835641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769179" y="2144256"/>
            <a:ext cx="40103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UC – </a:t>
            </a:r>
            <a:r>
              <a:rPr lang="en-US" sz="240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Account</a:t>
            </a:r>
            <a:endParaRPr lang="en-US" sz="24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435CF63-BC6A-434D-B06A-B7B3A2F77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76341"/>
              </p:ext>
            </p:extLst>
          </p:nvPr>
        </p:nvGraphicFramePr>
        <p:xfrm>
          <a:off x="6050163" y="3267450"/>
          <a:ext cx="8183880" cy="436932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091940">
                  <a:extLst>
                    <a:ext uri="{9D8B030D-6E8A-4147-A177-3AD203B41FA5}">
                      <a16:colId xmlns:a16="http://schemas.microsoft.com/office/drawing/2014/main" val="3143152283"/>
                    </a:ext>
                  </a:extLst>
                </a:gridCol>
                <a:gridCol w="4091940">
                  <a:extLst>
                    <a:ext uri="{9D8B030D-6E8A-4147-A177-3AD203B41FA5}">
                      <a16:colId xmlns:a16="http://schemas.microsoft.com/office/drawing/2014/main" val="1264549178"/>
                    </a:ext>
                  </a:extLst>
                </a:gridCol>
              </a:tblGrid>
              <a:tr h="390411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807559"/>
                  </a:ext>
                </a:extLst>
              </a:tr>
              <a:tr h="390411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UC_01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899597"/>
                  </a:ext>
                </a:extLst>
              </a:tr>
              <a:tr h="390411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Create Account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8133863"/>
                  </a:ext>
                </a:extLst>
              </a:tr>
              <a:tr h="390411">
                <a:tc>
                  <a:txBody>
                    <a:bodyPr/>
                    <a:lstStyle/>
                    <a:p>
                      <a:r>
                        <a:rPr lang="en-US"/>
                        <a:t>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926327"/>
                  </a:ext>
                </a:extLst>
              </a:tr>
              <a:tr h="390411">
                <a:tc>
                  <a:txBody>
                    <a:bodyPr/>
                    <a:lstStyle/>
                    <a:p>
                      <a:r>
                        <a:rPr lang="en-US"/>
                        <a:t>Pre-Condition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Internet + unique 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113411"/>
                  </a:ext>
                </a:extLst>
              </a:tr>
              <a:tr h="437401">
                <a:tc>
                  <a:txBody>
                    <a:bodyPr/>
                    <a:lstStyle/>
                    <a:p>
                      <a:r>
                        <a:rPr lang="en-US"/>
                        <a:t>Post-Condition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Account created and stored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3076789"/>
                  </a:ext>
                </a:extLst>
              </a:tr>
              <a:tr h="1001490">
                <a:tc>
                  <a:txBody>
                    <a:bodyPr/>
                    <a:lstStyle/>
                    <a:p>
                      <a:r>
                        <a:rPr lang="en-US"/>
                        <a:t>Basic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 User enters info → 2. Submits form → 3. Redirects to login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751627"/>
                  </a:ext>
                </a:extLst>
              </a:tr>
              <a:tr h="695951">
                <a:tc>
                  <a:txBody>
                    <a:bodyPr/>
                    <a:lstStyle/>
                    <a:p>
                      <a:r>
                        <a:rPr lang="en-US"/>
                        <a:t>Alt.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exists → Show error and suggest login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6081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:\Users\hp\AppData\Local\Microsoft\Windows\INetCache\Content.MSO\41ED70A.tmp">
            <a:extLst>
              <a:ext uri="{FF2B5EF4-FFF2-40B4-BE49-F238E27FC236}">
                <a16:creationId xmlns:a16="http://schemas.microsoft.com/office/drawing/2014/main" id="{6887D92E-7DCD-4348-81F6-2711CF372A47}"/>
              </a:ext>
            </a:extLst>
          </p:cNvPr>
          <p:cNvPicPr/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05" y="1358435"/>
            <a:ext cx="11405937" cy="5906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2671F6-EFF4-4D5B-A03D-16874B1FBBA2}"/>
              </a:ext>
            </a:extLst>
          </p:cNvPr>
          <p:cNvSpPr/>
          <p:nvPr/>
        </p:nvSpPr>
        <p:spPr>
          <a:xfrm>
            <a:off x="1176105" y="646124"/>
            <a:ext cx="5259453" cy="71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1270" indent="-6350">
              <a:lnSpc>
                <a:spcPct val="109000"/>
              </a:lnSpc>
              <a:spcAft>
                <a:spcPts val="800"/>
              </a:spcAft>
            </a:pPr>
            <a:r>
              <a:rPr lang="en-US" sz="4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Gesture Whiteboard: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4DAEBB-1872-477C-93A1-FEA1EF7954EA}"/>
              </a:ext>
            </a:extLst>
          </p:cNvPr>
          <p:cNvSpPr/>
          <p:nvPr/>
        </p:nvSpPr>
        <p:spPr>
          <a:xfrm>
            <a:off x="4360548" y="7398810"/>
            <a:ext cx="4898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1270" indent="-6350" algn="ctr">
              <a:spcAft>
                <a:spcPts val="1000"/>
              </a:spcAft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3 Use Case Diagram – Gesture Whiteboard</a:t>
            </a:r>
          </a:p>
        </p:txBody>
      </p:sp>
    </p:spTree>
    <p:extLst>
      <p:ext uri="{BB962C8B-B14F-4D97-AF65-F5344CB8AC3E}">
        <p14:creationId xmlns:p14="http://schemas.microsoft.com/office/powerpoint/2010/main" val="175253122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>
            <a:extLst>
              <a:ext uri="{FF2B5EF4-FFF2-40B4-BE49-F238E27FC236}">
                <a16:creationId xmlns:a16="http://schemas.microsoft.com/office/drawing/2014/main" id="{6F886E8C-7041-4B1F-8C01-B7BEFB432C48}"/>
              </a:ext>
            </a:extLst>
          </p:cNvPr>
          <p:cNvSpPr/>
          <p:nvPr/>
        </p:nvSpPr>
        <p:spPr>
          <a:xfrm>
            <a:off x="277654" y="81319"/>
            <a:ext cx="7468553" cy="118276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3" name="Text 5">
            <a:extLst>
              <a:ext uri="{FF2B5EF4-FFF2-40B4-BE49-F238E27FC236}">
                <a16:creationId xmlns:a16="http://schemas.microsoft.com/office/drawing/2014/main" id="{CE77575C-9A26-4CC7-9CF7-13230DBAC1F5}"/>
              </a:ext>
            </a:extLst>
          </p:cNvPr>
          <p:cNvSpPr/>
          <p:nvPr/>
        </p:nvSpPr>
        <p:spPr>
          <a:xfrm>
            <a:off x="516969" y="496729"/>
            <a:ext cx="49703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CAD6DE"/>
                </a:solidFill>
                <a:latin typeface="Unbounded" panose="020B0604020202020204" charset="0"/>
                <a:ea typeface="Unbounded" pitchFamily="34" charset="-122"/>
                <a:cs typeface="Unbounded" pitchFamily="34" charset="-120"/>
              </a:rPr>
              <a:t>UC – </a:t>
            </a:r>
            <a:r>
              <a:rPr lang="en-US" sz="2400" dirty="0">
                <a:latin typeface="Unbounded" panose="020B0604020202020204" charset="0"/>
              </a:rPr>
              <a:t>Gesture Whiteboard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8A788F-5546-4496-BBDE-2FAB6B8AA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38289"/>
              </p:ext>
            </p:extLst>
          </p:nvPr>
        </p:nvGraphicFramePr>
        <p:xfrm>
          <a:off x="880110" y="1846580"/>
          <a:ext cx="12424410" cy="564006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6212205">
                  <a:extLst>
                    <a:ext uri="{9D8B030D-6E8A-4147-A177-3AD203B41FA5}">
                      <a16:colId xmlns:a16="http://schemas.microsoft.com/office/drawing/2014/main" val="1659952012"/>
                    </a:ext>
                  </a:extLst>
                </a:gridCol>
                <a:gridCol w="6212205">
                  <a:extLst>
                    <a:ext uri="{9D8B030D-6E8A-4147-A177-3AD203B41FA5}">
                      <a16:colId xmlns:a16="http://schemas.microsoft.com/office/drawing/2014/main" val="3849353645"/>
                    </a:ext>
                  </a:extLst>
                </a:gridCol>
              </a:tblGrid>
              <a:tr h="626674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028851"/>
                  </a:ext>
                </a:extLst>
              </a:tr>
              <a:tr h="626674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UC_04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4789678"/>
                  </a:ext>
                </a:extLst>
              </a:tr>
              <a:tr h="62667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Gesture Whiteboard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726621"/>
                  </a:ext>
                </a:extLst>
              </a:tr>
              <a:tr h="626674">
                <a:tc>
                  <a:txBody>
                    <a:bodyPr/>
                    <a:lstStyle/>
                    <a:p>
                      <a:r>
                        <a:rPr lang="en-US"/>
                        <a:t>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453207"/>
                  </a:ext>
                </a:extLst>
              </a:tr>
              <a:tr h="626674">
                <a:tc>
                  <a:txBody>
                    <a:bodyPr/>
                    <a:lstStyle/>
                    <a:p>
                      <a:r>
                        <a:rPr lang="en-US"/>
                        <a:t>Secondary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Camera / Gesture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333437"/>
                  </a:ext>
                </a:extLst>
              </a:tr>
              <a:tr h="626674">
                <a:tc>
                  <a:txBody>
                    <a:bodyPr/>
                    <a:lstStyle/>
                    <a:p>
                      <a:r>
                        <a:rPr lang="en-US"/>
                        <a:t>Pre-Condition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Webcam enabled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022807"/>
                  </a:ext>
                </a:extLst>
              </a:tr>
              <a:tr h="626674">
                <a:tc>
                  <a:txBody>
                    <a:bodyPr/>
                    <a:lstStyle/>
                    <a:p>
                      <a:r>
                        <a:rPr lang="en-US"/>
                        <a:t>Post-Condition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Whiteboard updates as per gesture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451127"/>
                  </a:ext>
                </a:extLst>
              </a:tr>
              <a:tr h="626674">
                <a:tc>
                  <a:txBody>
                    <a:bodyPr/>
                    <a:lstStyle/>
                    <a:p>
                      <a:r>
                        <a:rPr lang="en-US"/>
                        <a:t>Basic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 Move hand → 2. System draws/erases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955033"/>
                  </a:ext>
                </a:extLst>
              </a:tr>
              <a:tr h="626674">
                <a:tc>
                  <a:txBody>
                    <a:bodyPr/>
                    <a:lstStyle/>
                    <a:p>
                      <a:r>
                        <a:rPr lang="en-US"/>
                        <a:t>Alt.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Gesture not recognized → No 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104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18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FA3124-640C-41CF-8AB2-527C90BBCC00}"/>
              </a:ext>
            </a:extLst>
          </p:cNvPr>
          <p:cNvSpPr/>
          <p:nvPr/>
        </p:nvSpPr>
        <p:spPr>
          <a:xfrm>
            <a:off x="4589069" y="7496294"/>
            <a:ext cx="5452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1270" indent="-6350" algn="ctr">
              <a:spcAft>
                <a:spcPts val="1000"/>
              </a:spcAft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4 Use Case Diagram – Gesture Game Interaction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48ADB-8C4E-4356-A94E-CEA2E456E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62" y="1936432"/>
            <a:ext cx="5339715" cy="5163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1CAEBD-3D1A-47E9-8B74-367E09CDB4BB}"/>
              </a:ext>
            </a:extLst>
          </p:cNvPr>
          <p:cNvSpPr/>
          <p:nvPr/>
        </p:nvSpPr>
        <p:spPr>
          <a:xfrm>
            <a:off x="307498" y="1047979"/>
            <a:ext cx="6596222" cy="71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1270" indent="-6350" algn="just">
              <a:lnSpc>
                <a:spcPct val="109000"/>
              </a:lnSpc>
              <a:spcAft>
                <a:spcPts val="800"/>
              </a:spcAft>
            </a:pPr>
            <a:r>
              <a:rPr lang="en-US" sz="4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Gesture Game Interaction: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9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>
            <a:extLst>
              <a:ext uri="{FF2B5EF4-FFF2-40B4-BE49-F238E27FC236}">
                <a16:creationId xmlns:a16="http://schemas.microsoft.com/office/drawing/2014/main" id="{6F886E8C-7041-4B1F-8C01-B7BEFB432C48}"/>
              </a:ext>
            </a:extLst>
          </p:cNvPr>
          <p:cNvSpPr/>
          <p:nvPr/>
        </p:nvSpPr>
        <p:spPr>
          <a:xfrm>
            <a:off x="277654" y="51673"/>
            <a:ext cx="7468553" cy="118276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3" name="Text 5">
            <a:extLst>
              <a:ext uri="{FF2B5EF4-FFF2-40B4-BE49-F238E27FC236}">
                <a16:creationId xmlns:a16="http://schemas.microsoft.com/office/drawing/2014/main" id="{CE77575C-9A26-4CC7-9CF7-13230DBAC1F5}"/>
              </a:ext>
            </a:extLst>
          </p:cNvPr>
          <p:cNvSpPr/>
          <p:nvPr/>
        </p:nvSpPr>
        <p:spPr>
          <a:xfrm>
            <a:off x="516969" y="496729"/>
            <a:ext cx="49703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CAD6DE"/>
                </a:solidFill>
                <a:latin typeface="Unbounded" panose="020B0604020202020204" charset="0"/>
                <a:ea typeface="Unbounded" pitchFamily="34" charset="-122"/>
                <a:cs typeface="Unbounded" pitchFamily="34" charset="-120"/>
              </a:rPr>
              <a:t>UC – </a:t>
            </a:r>
            <a:r>
              <a:rPr lang="en-US" sz="2400" dirty="0">
                <a:latin typeface="Unbounded" panose="020B0604020202020204" charset="0"/>
              </a:rPr>
              <a:t>Gesture Game Interaction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FFE03F-0940-4EEC-8EC0-87937CD0B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41431"/>
              </p:ext>
            </p:extLst>
          </p:nvPr>
        </p:nvGraphicFramePr>
        <p:xfrm>
          <a:off x="834390" y="1850945"/>
          <a:ext cx="12506225" cy="565856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352988">
                  <a:extLst>
                    <a:ext uri="{9D8B030D-6E8A-4147-A177-3AD203B41FA5}">
                      <a16:colId xmlns:a16="http://schemas.microsoft.com/office/drawing/2014/main" val="1549713366"/>
                    </a:ext>
                  </a:extLst>
                </a:gridCol>
                <a:gridCol w="7153237">
                  <a:extLst>
                    <a:ext uri="{9D8B030D-6E8A-4147-A177-3AD203B41FA5}">
                      <a16:colId xmlns:a16="http://schemas.microsoft.com/office/drawing/2014/main" val="555240903"/>
                    </a:ext>
                  </a:extLst>
                </a:gridCol>
              </a:tblGrid>
              <a:tr h="596244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9029"/>
                  </a:ext>
                </a:extLst>
              </a:tr>
              <a:tr h="596244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UC_05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8854"/>
                  </a:ext>
                </a:extLst>
              </a:tr>
              <a:tr h="5962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Gesture Game Interaction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756062"/>
                  </a:ext>
                </a:extLst>
              </a:tr>
              <a:tr h="596244">
                <a:tc>
                  <a:txBody>
                    <a:bodyPr/>
                    <a:lstStyle/>
                    <a:p>
                      <a:r>
                        <a:rPr lang="en-US"/>
                        <a:t>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364653"/>
                  </a:ext>
                </a:extLst>
              </a:tr>
              <a:tr h="596244">
                <a:tc>
                  <a:txBody>
                    <a:bodyPr/>
                    <a:lstStyle/>
                    <a:p>
                      <a:r>
                        <a:rPr lang="en-US"/>
                        <a:t>Secondary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Camera / Gesture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491883"/>
                  </a:ext>
                </a:extLst>
              </a:tr>
              <a:tr h="596244">
                <a:tc>
                  <a:txBody>
                    <a:bodyPr/>
                    <a:lstStyle/>
                    <a:p>
                      <a:r>
                        <a:rPr lang="en-US"/>
                        <a:t>Pre-Condition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Webcam enabled, game in gesture mode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417216"/>
                  </a:ext>
                </a:extLst>
              </a:tr>
              <a:tr h="596244">
                <a:tc>
                  <a:txBody>
                    <a:bodyPr/>
                    <a:lstStyle/>
                    <a:p>
                      <a:r>
                        <a:rPr lang="en-US"/>
                        <a:t>Post-Condition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Game responds to gesture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411768"/>
                  </a:ext>
                </a:extLst>
              </a:tr>
              <a:tr h="596244">
                <a:tc>
                  <a:txBody>
                    <a:bodyPr/>
                    <a:lstStyle/>
                    <a:p>
                      <a:r>
                        <a:rPr lang="en-US"/>
                        <a:t>Basic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 Perform gesture → 2. Game reacts accordingly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74486"/>
                  </a:ext>
                </a:extLst>
              </a:tr>
              <a:tr h="888613">
                <a:tc>
                  <a:txBody>
                    <a:bodyPr/>
                    <a:lstStyle/>
                    <a:p>
                      <a:r>
                        <a:rPr lang="en-US"/>
                        <a:t>Alt.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Gesture not recognized → Show prompt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43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66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5A4670-C7D4-4360-8F5E-7C181D497AD9}"/>
              </a:ext>
            </a:extLst>
          </p:cNvPr>
          <p:cNvSpPr/>
          <p:nvPr/>
        </p:nvSpPr>
        <p:spPr>
          <a:xfrm>
            <a:off x="342901" y="693649"/>
            <a:ext cx="5583616" cy="71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1270" indent="-6350" algn="just">
              <a:lnSpc>
                <a:spcPct val="109000"/>
              </a:lnSpc>
              <a:spcAft>
                <a:spcPts val="800"/>
              </a:spcAft>
            </a:pPr>
            <a:r>
              <a:rPr lang="en-US" sz="4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Presentation Control: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1D26F-9F3A-4B51-9E58-CA955648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48" y="1787242"/>
            <a:ext cx="8966972" cy="5545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6FD668-FFD0-4E12-9A5D-5503B9145590}"/>
              </a:ext>
            </a:extLst>
          </p:cNvPr>
          <p:cNvSpPr/>
          <p:nvPr/>
        </p:nvSpPr>
        <p:spPr>
          <a:xfrm>
            <a:off x="3847546" y="7535951"/>
            <a:ext cx="5405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1270" indent="-6350" algn="ctr">
              <a:spcAft>
                <a:spcPts val="1000"/>
              </a:spcAft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5 Use Case Diagram – Presentation Control</a:t>
            </a:r>
          </a:p>
        </p:txBody>
      </p:sp>
    </p:spTree>
    <p:extLst>
      <p:ext uri="{BB962C8B-B14F-4D97-AF65-F5344CB8AC3E}">
        <p14:creationId xmlns:p14="http://schemas.microsoft.com/office/powerpoint/2010/main" val="1258956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>
            <a:extLst>
              <a:ext uri="{FF2B5EF4-FFF2-40B4-BE49-F238E27FC236}">
                <a16:creationId xmlns:a16="http://schemas.microsoft.com/office/drawing/2014/main" id="{9F7955F3-2885-4C51-9191-6C31267AD37C}"/>
              </a:ext>
            </a:extLst>
          </p:cNvPr>
          <p:cNvSpPr/>
          <p:nvPr/>
        </p:nvSpPr>
        <p:spPr>
          <a:xfrm>
            <a:off x="197644" y="99933"/>
            <a:ext cx="7468553" cy="110275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3" name="Text 5">
            <a:extLst>
              <a:ext uri="{FF2B5EF4-FFF2-40B4-BE49-F238E27FC236}">
                <a16:creationId xmlns:a16="http://schemas.microsoft.com/office/drawing/2014/main" id="{E061D670-D8AF-4053-B3DE-F831EC68C875}"/>
              </a:ext>
            </a:extLst>
          </p:cNvPr>
          <p:cNvSpPr/>
          <p:nvPr/>
        </p:nvSpPr>
        <p:spPr>
          <a:xfrm>
            <a:off x="516969" y="496729"/>
            <a:ext cx="49703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UC – </a:t>
            </a:r>
            <a:r>
              <a:rPr lang="en-US" sz="240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Presentation Control</a:t>
            </a:r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5EB961-8161-40E0-96B9-A59AFE0B8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240643"/>
              </p:ext>
            </p:extLst>
          </p:nvPr>
        </p:nvGraphicFramePr>
        <p:xfrm>
          <a:off x="803910" y="1853921"/>
          <a:ext cx="12536705" cy="568266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934301165"/>
                    </a:ext>
                  </a:extLst>
                </a:gridCol>
                <a:gridCol w="7659905">
                  <a:extLst>
                    <a:ext uri="{9D8B030D-6E8A-4147-A177-3AD203B41FA5}">
                      <a16:colId xmlns:a16="http://schemas.microsoft.com/office/drawing/2014/main" val="3473268152"/>
                    </a:ext>
                  </a:extLst>
                </a:gridCol>
              </a:tblGrid>
              <a:tr h="631407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30680"/>
                  </a:ext>
                </a:extLst>
              </a:tr>
              <a:tr h="631407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UC_06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469194"/>
                  </a:ext>
                </a:extLst>
              </a:tr>
              <a:tr h="631407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Presentation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680812"/>
                  </a:ext>
                </a:extLst>
              </a:tr>
              <a:tr h="631407">
                <a:tc>
                  <a:txBody>
                    <a:bodyPr/>
                    <a:lstStyle/>
                    <a:p>
                      <a:r>
                        <a:rPr lang="en-US" dirty="0"/>
                        <a:t>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286389"/>
                  </a:ext>
                </a:extLst>
              </a:tr>
              <a:tr h="631407">
                <a:tc>
                  <a:txBody>
                    <a:bodyPr/>
                    <a:lstStyle/>
                    <a:p>
                      <a:r>
                        <a:rPr lang="en-US"/>
                        <a:t>Secondary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Camera / Gesture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422125"/>
                  </a:ext>
                </a:extLst>
              </a:tr>
              <a:tr h="631407">
                <a:tc>
                  <a:txBody>
                    <a:bodyPr/>
                    <a:lstStyle/>
                    <a:p>
                      <a:r>
                        <a:rPr lang="en-US"/>
                        <a:t>Pre-Condition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Webcam enabled, presentation mode active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255741"/>
                  </a:ext>
                </a:extLst>
              </a:tr>
              <a:tr h="631407">
                <a:tc>
                  <a:txBody>
                    <a:bodyPr/>
                    <a:lstStyle/>
                    <a:p>
                      <a:r>
                        <a:rPr lang="en-US" dirty="0"/>
                        <a:t>Post-Condition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Slide changes based on gesture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893108"/>
                  </a:ext>
                </a:extLst>
              </a:tr>
              <a:tr h="631407">
                <a:tc>
                  <a:txBody>
                    <a:bodyPr/>
                    <a:lstStyle/>
                    <a:p>
                      <a:r>
                        <a:rPr lang="en-US"/>
                        <a:t>Basic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 Perform gesture → 2. System changes slide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446222"/>
                  </a:ext>
                </a:extLst>
              </a:tr>
              <a:tr h="631407">
                <a:tc>
                  <a:txBody>
                    <a:bodyPr/>
                    <a:lstStyle/>
                    <a:p>
                      <a:r>
                        <a:rPr lang="en-US"/>
                        <a:t>Alt.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Gesture not recognized → Prompt user or stay on slide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263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81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2600" y="9054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System Architecture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92600" y="1968403"/>
            <a:ext cx="239316" cy="1436251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1231" y="22077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Presentation Layer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71231" y="270325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User interfaces like Dashboard and Whiteboard.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1573" y="3584081"/>
            <a:ext cx="239316" cy="1436251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30204" y="38233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Application Layer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30204" y="4318935"/>
            <a:ext cx="66309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Flask server handles gesture logic.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10666" y="5199759"/>
            <a:ext cx="239316" cy="1436251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89297" y="5439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Data Layer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89297" y="5934613"/>
            <a:ext cx="62718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MySQL DB for user and session storage.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C:\Users\hp\AppData\Local\Microsoft\Windows\INetCache\Content.MSO\AD1C9E62.tmp">
            <a:extLst>
              <a:ext uri="{FF2B5EF4-FFF2-40B4-BE49-F238E27FC236}">
                <a16:creationId xmlns:a16="http://schemas.microsoft.com/office/drawing/2014/main" id="{6AA4872C-32FC-4310-825E-B66F273D26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836" y="0"/>
            <a:ext cx="7008564" cy="822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8013" y="617220"/>
            <a:ext cx="7633573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Executive Summary: MotionMind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98013" y="2210276"/>
            <a:ext cx="485537" cy="48553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99292" y="2284452"/>
            <a:ext cx="314944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AI-Powered Platform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9292" y="2731175"/>
            <a:ext cx="693229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Interprets real-time hand gestures using standard webcams.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98013" y="3508058"/>
            <a:ext cx="485537" cy="48553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999292" y="3582233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Problem Solved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9292" y="4028956"/>
            <a:ext cx="693229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Addresses lack of accessibility, hygiene, and inclusivity in traditional input methods.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298013" y="5151120"/>
            <a:ext cx="485537" cy="48553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99292" y="5225296"/>
            <a:ext cx="286452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Touch-Free Control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99292" y="5672018"/>
            <a:ext cx="693229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Enables control for whiteboards, presentations, and games.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98013" y="6448901"/>
            <a:ext cx="485537" cy="48553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999292" y="6523077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Broad Scope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9292" y="6969800"/>
            <a:ext cx="7941508" cy="51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Useful in education, professional presentations, and cognitive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gaming.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241" y="686753"/>
            <a:ext cx="72085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Database Design Highlights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C:\Users\hp\AppData\Local\Microsoft\Windows\INetCache\Content.MSO\1F1BC5C1.tmp">
            <a:extLst>
              <a:ext uri="{FF2B5EF4-FFF2-40B4-BE49-F238E27FC236}">
                <a16:creationId xmlns:a16="http://schemas.microsoft.com/office/drawing/2014/main" id="{2FAB1DF2-FDBD-42D7-AC7E-7AB5E0BECA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390770"/>
            <a:ext cx="11355070" cy="6707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541972"/>
            <a:ext cx="5295662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UML Diagrams Overview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48" y="1515785"/>
            <a:ext cx="492681" cy="4926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28865" y="1724247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Activity Diagram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78" y="2506028"/>
            <a:ext cx="492681" cy="4926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8866" y="2714387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Sequence Diagram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48" y="3679150"/>
            <a:ext cx="492681" cy="4926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8867" y="3876080"/>
            <a:ext cx="250781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Collaboration Diagrams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48" y="4795123"/>
            <a:ext cx="492681" cy="4926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28867" y="4997887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State Diagram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48" y="5853946"/>
            <a:ext cx="492681" cy="4926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28869" y="6050874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Component Diagram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4" descr="preencoded.png">
            <a:extLst>
              <a:ext uri="{FF2B5EF4-FFF2-40B4-BE49-F238E27FC236}">
                <a16:creationId xmlns:a16="http://schemas.microsoft.com/office/drawing/2014/main" id="{C580725C-1EE8-4F6F-BCA6-9A13A3BCD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48" y="6871216"/>
            <a:ext cx="492681" cy="4926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7A94A7-D783-4291-AEFC-CD7A1C477026}"/>
              </a:ext>
            </a:extLst>
          </p:cNvPr>
          <p:cNvSpPr/>
          <p:nvPr/>
        </p:nvSpPr>
        <p:spPr>
          <a:xfrm>
            <a:off x="1428869" y="6963360"/>
            <a:ext cx="4801314" cy="418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250"/>
              </a:lnSpc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Deployment Diagram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\AppData\Local\Microsoft\Windows\INetCache\Content.MSO\D086244B.tmp">
            <a:extLst>
              <a:ext uri="{FF2B5EF4-FFF2-40B4-BE49-F238E27FC236}">
                <a16:creationId xmlns:a16="http://schemas.microsoft.com/office/drawing/2014/main" id="{B91B483C-089F-429B-B13B-C336D891F79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" y="1375410"/>
            <a:ext cx="11818620" cy="66255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81E98A-7FBB-4A3C-983C-E40DE112F560}"/>
              </a:ext>
            </a:extLst>
          </p:cNvPr>
          <p:cNvSpPr/>
          <p:nvPr/>
        </p:nvSpPr>
        <p:spPr>
          <a:xfrm>
            <a:off x="-553986" y="574226"/>
            <a:ext cx="12149352" cy="71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270" lvl="2" algn="just">
              <a:lnSpc>
                <a:spcPct val="109000"/>
              </a:lnSpc>
              <a:spcAft>
                <a:spcPts val="790"/>
              </a:spcAft>
            </a:pPr>
            <a:r>
              <a:rPr lang="en-US" sz="4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Aggregated Activity Diagram – Motion Mind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19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27C787-D502-41E7-816E-EDF24B55620F}"/>
              </a:ext>
            </a:extLst>
          </p:cNvPr>
          <p:cNvSpPr/>
          <p:nvPr/>
        </p:nvSpPr>
        <p:spPr>
          <a:xfrm>
            <a:off x="365674" y="478274"/>
            <a:ext cx="113816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Aggregated Sequence Diagram – Motion Mind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:\Users\hp\AppData\Local\Microsoft\Windows\INetCache\Content.MSO\76E1E5A1.tmp">
            <a:extLst>
              <a:ext uri="{FF2B5EF4-FFF2-40B4-BE49-F238E27FC236}">
                <a16:creationId xmlns:a16="http://schemas.microsoft.com/office/drawing/2014/main" id="{11B9E5C4-5827-4C3B-8D44-0D6717F6FE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74" y="1323320"/>
            <a:ext cx="11541443" cy="6796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9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2925" descr="8084F51">
            <a:extLst>
              <a:ext uri="{FF2B5EF4-FFF2-40B4-BE49-F238E27FC236}">
                <a16:creationId xmlns:a16="http://schemas.microsoft.com/office/drawing/2014/main" id="{48C43468-AADA-4A72-B543-5E493F8A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>
            <a:fillRect/>
          </a:stretch>
        </p:blipFill>
        <p:spPr bwMode="auto">
          <a:xfrm>
            <a:off x="126362" y="533599"/>
            <a:ext cx="12447271" cy="20155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927" descr="292AD12D">
            <a:extLst>
              <a:ext uri="{FF2B5EF4-FFF2-40B4-BE49-F238E27FC236}">
                <a16:creationId xmlns:a16="http://schemas.microsoft.com/office/drawing/2014/main" id="{42767307-3298-4DC4-A88B-005A630E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4"/>
          <a:stretch>
            <a:fillRect/>
          </a:stretch>
        </p:blipFill>
        <p:spPr bwMode="auto">
          <a:xfrm>
            <a:off x="126364" y="2855476"/>
            <a:ext cx="12447269" cy="2450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2928" descr="5D61A8C3">
            <a:extLst>
              <a:ext uri="{FF2B5EF4-FFF2-40B4-BE49-F238E27FC236}">
                <a16:creationId xmlns:a16="http://schemas.microsoft.com/office/drawing/2014/main" id="{4AE1BCB3-FC69-49DA-BC39-875F1F2C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1"/>
          <a:stretch>
            <a:fillRect/>
          </a:stretch>
        </p:blipFill>
        <p:spPr bwMode="auto">
          <a:xfrm>
            <a:off x="126365" y="5583982"/>
            <a:ext cx="12447270" cy="2450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7DCCCEE5-6B06-4F27-8635-6B26E7FB3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48030" y="170403"/>
            <a:ext cx="1297348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Collaboration Diagram – Gesture Whiteboard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A6480AA-740A-4F13-A195-624904D92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48030" y="2577189"/>
            <a:ext cx="1169218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 bmk="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Collaboration Diagram – Gesture Game Interaction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21BB364-0C55-42F3-B1D1-0EBCEA625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48030" y="5374124"/>
            <a:ext cx="1052299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Collaboration Diagram – Presentation Control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47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\AppData\Local\Microsoft\Windows\INetCache\Content.MSO\695E58BF.tmp">
            <a:extLst>
              <a:ext uri="{FF2B5EF4-FFF2-40B4-BE49-F238E27FC236}">
                <a16:creationId xmlns:a16="http://schemas.microsoft.com/office/drawing/2014/main" id="{0B21D7CC-C60E-41AC-B668-64407F7980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" y="236854"/>
            <a:ext cx="12250103" cy="7853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2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\AppData\Local\Microsoft\Windows\INetCache\Content.MSO\A0EA025.tmp">
            <a:extLst>
              <a:ext uri="{FF2B5EF4-FFF2-40B4-BE49-F238E27FC236}">
                <a16:creationId xmlns:a16="http://schemas.microsoft.com/office/drawing/2014/main" id="{94E748DA-8A86-4D65-9457-CDAF2011667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550"/>
            <a:ext cx="12585700" cy="803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0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\AppData\Local\Microsoft\Windows\INetCache\Content.MSO\40666A7B.tmp">
            <a:extLst>
              <a:ext uri="{FF2B5EF4-FFF2-40B4-BE49-F238E27FC236}">
                <a16:creationId xmlns:a16="http://schemas.microsoft.com/office/drawing/2014/main" id="{0356C83D-745A-4C01-8D68-6380D92199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" y="130492"/>
            <a:ext cx="12391073" cy="7895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14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Design &amp; Implementation Progress</a:t>
            </a:r>
            <a:endParaRPr lang="en-US" sz="4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89127" y="246828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UI Design Complete</a:t>
            </a:r>
            <a:endParaRPr lang="en-US" sz="21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Login, Dashboard, Whiteboard interfaces fully designed.</a:t>
            </a:r>
            <a:endParaRPr lang="en-US" sz="18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89127" y="3884176"/>
            <a:ext cx="374427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Gesture-Enabled Whiteboard</a:t>
            </a:r>
            <a:endParaRPr lang="en-US" sz="21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Working whiteboard with integrated gesture support.</a:t>
            </a:r>
            <a:endParaRPr lang="en-US" sz="18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891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Database Schema</a:t>
            </a:r>
            <a:endParaRPr lang="en-US" sz="21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Database schema successfully implemented.</a:t>
            </a:r>
            <a:endParaRPr lang="en-US" sz="18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89127" y="671595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Functional Workflow</a:t>
            </a:r>
            <a:endParaRPr lang="en-US" sz="21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Account and presentation control workflows are functional.</a:t>
            </a:r>
            <a:endParaRPr lang="en-US" sz="18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344C9D-2968-4DA6-AEF4-CA637B422B58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797" y="453072"/>
            <a:ext cx="12224703" cy="7560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718909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7747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Introduction: Evolving Interaction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2725935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Background &amp; Motivation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3" y="3950612"/>
            <a:ext cx="4033838" cy="3885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Human-computer interaction is evolving, but touch interfaces have hygiene and inclusivity limits. We need affordable, multi-purpose gesture systems for shared environments.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84635" y="27737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Key Objectives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84635" y="384575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AI-based hand gesture control via webcam.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184636" y="507853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Whiteboard, gaming, and presentation modules.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184636" y="6699686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Inclusive and scalable solution.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418ABC-8BE3-4FCC-B072-33FDE2F377B2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380" y="457200"/>
            <a:ext cx="12186920" cy="746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842763"/>
      </p:ext>
    </p:extLst>
  </p:cSld>
  <p:clrMapOvr>
    <a:masterClrMapping/>
  </p:clrMapOvr>
  <p:transition spd="slow">
    <p:wheel spokes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16AF8-A2E1-4EA2-BFB3-FF8B4EB7182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482" y="326707"/>
            <a:ext cx="12027218" cy="76361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41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PMLS\Desktop\fuqi.jpeg">
            <a:extLst>
              <a:ext uri="{FF2B5EF4-FFF2-40B4-BE49-F238E27FC236}">
                <a16:creationId xmlns:a16="http://schemas.microsoft.com/office/drawing/2014/main" id="{63598653-8244-4254-8ABE-611A49FDAEBE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" y="307340"/>
            <a:ext cx="12109133" cy="7744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18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F2A3F-EB4F-4B45-8D05-2E8CFED912B3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397" y="339407"/>
            <a:ext cx="12123103" cy="7572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223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C12C5-B89D-4F8A-94BD-055611C846BF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480" y="217170"/>
            <a:ext cx="12237720" cy="7860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3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EBE85-63EE-4D60-AD58-431176097BE7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380" y="245744"/>
            <a:ext cx="12098020" cy="7755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56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F0FB69-831E-4DBE-B66C-6E1292821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1" y="262890"/>
            <a:ext cx="12122150" cy="777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0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B7EAB4-6C12-4D3E-80F4-025A161317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780" y="4337686"/>
            <a:ext cx="6662420" cy="3752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DB6FE-58C9-4BC8-8D7C-A21AEB818B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1680" y="194945"/>
            <a:ext cx="7145020" cy="3919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86C6A0-1B63-4669-AF4E-CA89A192F8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96760" y="4337686"/>
            <a:ext cx="7139940" cy="3752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E0AE5E-7A40-4ADE-8A23-7E4B2CFD1D3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71780" y="194946"/>
            <a:ext cx="6662420" cy="3919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6E6CF9-C8E4-4FE5-8AC6-559280D009F9}"/>
              </a:ext>
            </a:extLst>
          </p:cNvPr>
          <p:cNvSpPr/>
          <p:nvPr/>
        </p:nvSpPr>
        <p:spPr>
          <a:xfrm>
            <a:off x="4770758" y="2556748"/>
            <a:ext cx="4201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https://motionmindweb.netlify.app/</a:t>
            </a:r>
          </a:p>
        </p:txBody>
      </p:sp>
      <p:pic>
        <p:nvPicPr>
          <p:cNvPr id="1028" name="Picture 4" descr="C:\Users\hp\AppData\Local\Microsoft\Windows\Clipboard\HistoryData\{5E8680CB-F2CA-4828-B72B-6D8928ED5BA8}\{6EB8671D-5965-4924-947F-0FA03DF47519}\ResourceMap\{64C99A87-0AE8-4605-9978-DC4BB83F6D8A}">
            <a:extLst>
              <a:ext uri="{FF2B5EF4-FFF2-40B4-BE49-F238E27FC236}">
                <a16:creationId xmlns:a16="http://schemas.microsoft.com/office/drawing/2014/main" id="{8BFA8BCC-5F34-49EB-8490-7413C02F1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24" y="3155871"/>
            <a:ext cx="4366260" cy="43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094DB49D-9111-4C24-9B06-E98F1BD3ACE5}"/>
              </a:ext>
            </a:extLst>
          </p:cNvPr>
          <p:cNvSpPr/>
          <p:nvPr/>
        </p:nvSpPr>
        <p:spPr>
          <a:xfrm>
            <a:off x="574834" y="7074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Visit Our Live Website Frontend Prototype 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4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164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ea typeface="Nunito Semi Bold" pitchFamily="34" charset="-122"/>
                <a:cs typeface="Arial" panose="020B0604020202020204" pitchFamily="34" charset="0"/>
              </a:rPr>
              <a:t>References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7546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Kaehler, A., &amp; Bradski, G. (2016). </a:t>
            </a:r>
            <a:r>
              <a:rPr lang="en-US" sz="2000" i="1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Learning OpenCV 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2213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Minichino, J., &amp; Howse, J. (2020). </a:t>
            </a:r>
            <a:r>
              <a:rPr lang="en-US" sz="2000" i="1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Learning OpenCV 4 with Python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468808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Munir, S., et al. (2022). Hand Gesture Recognition: A Review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51548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U.S. Department of Education (2023). AI and Future of Teaching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20716" y="637044"/>
            <a:ext cx="6846571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Problem Statement &amp; Existing System Issues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749095"/>
            <a:ext cx="7468553" cy="178147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988409"/>
            <a:ext cx="33032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Problem Statement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3439" y="3595828"/>
            <a:ext cx="7635161" cy="77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Touch-based systems are non-hygienic, costly,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2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and non-inclusive.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4124" y="4769882"/>
            <a:ext cx="7468553" cy="2757368"/>
          </a:xfrm>
          <a:prstGeom prst="roundRect">
            <a:avLst>
              <a:gd name="adj" fmla="val 130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563439" y="5009198"/>
            <a:ext cx="33071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Existing Limitations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3439" y="550473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Expensive hardware (Kinect, Leap Motion).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63439" y="597146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Limited to single-use applications.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563439" y="643818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Complex setup, lack of accessibility.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3439" y="690491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Minimal disability support.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6A5FFA7-D927-4967-92D3-1384667FD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17688"/>
              </p:ext>
            </p:extLst>
          </p:nvPr>
        </p:nvGraphicFramePr>
        <p:xfrm>
          <a:off x="368499" y="1309370"/>
          <a:ext cx="11987332" cy="656590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12476">
                  <a:extLst>
                    <a:ext uri="{9D8B030D-6E8A-4147-A177-3AD203B41FA5}">
                      <a16:colId xmlns:a16="http://schemas.microsoft.com/office/drawing/2014/main" val="3964066808"/>
                    </a:ext>
                  </a:extLst>
                </a:gridCol>
                <a:gridCol w="1988105">
                  <a:extLst>
                    <a:ext uri="{9D8B030D-6E8A-4147-A177-3AD203B41FA5}">
                      <a16:colId xmlns:a16="http://schemas.microsoft.com/office/drawing/2014/main" val="4052786656"/>
                    </a:ext>
                  </a:extLst>
                </a:gridCol>
                <a:gridCol w="1474470">
                  <a:extLst>
                    <a:ext uri="{9D8B030D-6E8A-4147-A177-3AD203B41FA5}">
                      <a16:colId xmlns:a16="http://schemas.microsoft.com/office/drawing/2014/main" val="133038717"/>
                    </a:ext>
                  </a:extLst>
                </a:gridCol>
                <a:gridCol w="1674853">
                  <a:extLst>
                    <a:ext uri="{9D8B030D-6E8A-4147-A177-3AD203B41FA5}">
                      <a16:colId xmlns:a16="http://schemas.microsoft.com/office/drawing/2014/main" val="1301220623"/>
                    </a:ext>
                  </a:extLst>
                </a:gridCol>
                <a:gridCol w="1712476">
                  <a:extLst>
                    <a:ext uri="{9D8B030D-6E8A-4147-A177-3AD203B41FA5}">
                      <a16:colId xmlns:a16="http://schemas.microsoft.com/office/drawing/2014/main" val="2306791352"/>
                    </a:ext>
                  </a:extLst>
                </a:gridCol>
                <a:gridCol w="1712476">
                  <a:extLst>
                    <a:ext uri="{9D8B030D-6E8A-4147-A177-3AD203B41FA5}">
                      <a16:colId xmlns:a16="http://schemas.microsoft.com/office/drawing/2014/main" val="2000429280"/>
                    </a:ext>
                  </a:extLst>
                </a:gridCol>
                <a:gridCol w="1712476">
                  <a:extLst>
                    <a:ext uri="{9D8B030D-6E8A-4147-A177-3AD203B41FA5}">
                      <a16:colId xmlns:a16="http://schemas.microsoft.com/office/drawing/2014/main" val="1714175757"/>
                    </a:ext>
                  </a:extLst>
                </a:gridCol>
              </a:tblGrid>
              <a:tr h="937986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Assigned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February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June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36866"/>
                  </a:ext>
                </a:extLst>
              </a:tr>
              <a:tr h="937986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Chapter1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Furqan, Usama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██████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559340"/>
                  </a:ext>
                </a:extLst>
              </a:tr>
              <a:tr h="937986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Chapter2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██████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984550"/>
                  </a:ext>
                </a:extLst>
              </a:tr>
              <a:tr h="937986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Chapter3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Furqan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██████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500268"/>
                  </a:ext>
                </a:extLst>
              </a:tr>
              <a:tr h="937986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Chapter4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Furqan, Usama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██████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879397"/>
                  </a:ext>
                </a:extLst>
              </a:tr>
              <a:tr h="937986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Chapter5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Furqan, Usama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██████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486050"/>
                  </a:ext>
                </a:extLst>
              </a:tr>
              <a:tr h="937986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Furqan, Usama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██████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275495"/>
                  </a:ext>
                </a:extLst>
              </a:tr>
            </a:tbl>
          </a:graphicData>
        </a:graphic>
      </p:graphicFrame>
      <p:sp>
        <p:nvSpPr>
          <p:cNvPr id="11" name="Text 0">
            <a:extLst>
              <a:ext uri="{FF2B5EF4-FFF2-40B4-BE49-F238E27FC236}">
                <a16:creationId xmlns:a16="http://schemas.microsoft.com/office/drawing/2014/main" id="{D469C8CF-607E-4B30-935D-6359CB9C3A49}"/>
              </a:ext>
            </a:extLst>
          </p:cNvPr>
          <p:cNvSpPr/>
          <p:nvPr/>
        </p:nvSpPr>
        <p:spPr>
          <a:xfrm>
            <a:off x="357664" y="3543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Project Contribution</a:t>
            </a:r>
          </a:p>
        </p:txBody>
      </p:sp>
    </p:spTree>
    <p:extLst>
      <p:ext uri="{BB962C8B-B14F-4D97-AF65-F5344CB8AC3E}">
        <p14:creationId xmlns:p14="http://schemas.microsoft.com/office/powerpoint/2010/main" val="2672710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9A42E1-200C-49FF-92B9-7ACBE9AF3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007939"/>
              </p:ext>
            </p:extLst>
          </p:nvPr>
        </p:nvGraphicFramePr>
        <p:xfrm>
          <a:off x="254000" y="203200"/>
          <a:ext cx="14173199" cy="781657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15939">
                  <a:extLst>
                    <a:ext uri="{9D8B030D-6E8A-4147-A177-3AD203B41FA5}">
                      <a16:colId xmlns:a16="http://schemas.microsoft.com/office/drawing/2014/main" val="3081573737"/>
                    </a:ext>
                  </a:extLst>
                </a:gridCol>
                <a:gridCol w="711195">
                  <a:extLst>
                    <a:ext uri="{9D8B030D-6E8A-4147-A177-3AD203B41FA5}">
                      <a16:colId xmlns:a16="http://schemas.microsoft.com/office/drawing/2014/main" val="4285134788"/>
                    </a:ext>
                  </a:extLst>
                </a:gridCol>
                <a:gridCol w="3420889">
                  <a:extLst>
                    <a:ext uri="{9D8B030D-6E8A-4147-A177-3AD203B41FA5}">
                      <a16:colId xmlns:a16="http://schemas.microsoft.com/office/drawing/2014/main" val="4047358337"/>
                    </a:ext>
                  </a:extLst>
                </a:gridCol>
                <a:gridCol w="975179">
                  <a:extLst>
                    <a:ext uri="{9D8B030D-6E8A-4147-A177-3AD203B41FA5}">
                      <a16:colId xmlns:a16="http://schemas.microsoft.com/office/drawing/2014/main" val="651337699"/>
                    </a:ext>
                  </a:extLst>
                </a:gridCol>
                <a:gridCol w="1017106">
                  <a:extLst>
                    <a:ext uri="{9D8B030D-6E8A-4147-A177-3AD203B41FA5}">
                      <a16:colId xmlns:a16="http://schemas.microsoft.com/office/drawing/2014/main" val="2403188092"/>
                    </a:ext>
                  </a:extLst>
                </a:gridCol>
                <a:gridCol w="1018656">
                  <a:extLst>
                    <a:ext uri="{9D8B030D-6E8A-4147-A177-3AD203B41FA5}">
                      <a16:colId xmlns:a16="http://schemas.microsoft.com/office/drawing/2014/main" val="210994256"/>
                    </a:ext>
                  </a:extLst>
                </a:gridCol>
                <a:gridCol w="1018656">
                  <a:extLst>
                    <a:ext uri="{9D8B030D-6E8A-4147-A177-3AD203B41FA5}">
                      <a16:colId xmlns:a16="http://schemas.microsoft.com/office/drawing/2014/main" val="1766452173"/>
                    </a:ext>
                  </a:extLst>
                </a:gridCol>
                <a:gridCol w="1020209">
                  <a:extLst>
                    <a:ext uri="{9D8B030D-6E8A-4147-A177-3AD203B41FA5}">
                      <a16:colId xmlns:a16="http://schemas.microsoft.com/office/drawing/2014/main" val="1997963317"/>
                    </a:ext>
                  </a:extLst>
                </a:gridCol>
                <a:gridCol w="1031082">
                  <a:extLst>
                    <a:ext uri="{9D8B030D-6E8A-4147-A177-3AD203B41FA5}">
                      <a16:colId xmlns:a16="http://schemas.microsoft.com/office/drawing/2014/main" val="2458354171"/>
                    </a:ext>
                  </a:extLst>
                </a:gridCol>
                <a:gridCol w="883560">
                  <a:extLst>
                    <a:ext uri="{9D8B030D-6E8A-4147-A177-3AD203B41FA5}">
                      <a16:colId xmlns:a16="http://schemas.microsoft.com/office/drawing/2014/main" val="4098050215"/>
                    </a:ext>
                  </a:extLst>
                </a:gridCol>
                <a:gridCol w="895984">
                  <a:extLst>
                    <a:ext uri="{9D8B030D-6E8A-4147-A177-3AD203B41FA5}">
                      <a16:colId xmlns:a16="http://schemas.microsoft.com/office/drawing/2014/main" val="1609002826"/>
                    </a:ext>
                  </a:extLst>
                </a:gridCol>
                <a:gridCol w="917723">
                  <a:extLst>
                    <a:ext uri="{9D8B030D-6E8A-4147-A177-3AD203B41FA5}">
                      <a16:colId xmlns:a16="http://schemas.microsoft.com/office/drawing/2014/main" val="540103114"/>
                    </a:ext>
                  </a:extLst>
                </a:gridCol>
                <a:gridCol w="1031082">
                  <a:extLst>
                    <a:ext uri="{9D8B030D-6E8A-4147-A177-3AD203B41FA5}">
                      <a16:colId xmlns:a16="http://schemas.microsoft.com/office/drawing/2014/main" val="786490205"/>
                    </a:ext>
                  </a:extLst>
                </a:gridCol>
                <a:gridCol w="115939">
                  <a:extLst>
                    <a:ext uri="{9D8B030D-6E8A-4147-A177-3AD203B41FA5}">
                      <a16:colId xmlns:a16="http://schemas.microsoft.com/office/drawing/2014/main" val="1451588134"/>
                    </a:ext>
                  </a:extLst>
                </a:gridCol>
              </a:tblGrid>
              <a:tr h="2611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71120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Sr. #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7048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Task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10">
                  <a:txBody>
                    <a:bodyPr/>
                    <a:lstStyle/>
                    <a:p>
                      <a:pPr marL="1137285" algn="ctr">
                        <a:lnSpc>
                          <a:spcPts val="132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2025-2026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6668839"/>
                  </a:ext>
                </a:extLst>
              </a:tr>
              <a:tr h="5664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Jan</a:t>
                      </a:r>
                    </a:p>
                    <a:p>
                      <a:pPr marL="6667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2025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Feb-Mar</a:t>
                      </a:r>
                    </a:p>
                    <a:p>
                      <a:pPr marL="71120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2025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April</a:t>
                      </a:r>
                    </a:p>
                    <a:p>
                      <a:pPr marL="71120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2025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May</a:t>
                      </a:r>
                    </a:p>
                    <a:p>
                      <a:pPr marL="71120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2025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Jun-Aug</a:t>
                      </a:r>
                    </a:p>
                    <a:p>
                      <a:pPr marL="7175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2025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Sep</a:t>
                      </a:r>
                    </a:p>
                    <a:p>
                      <a:pPr marL="7175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2025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Oct</a:t>
                      </a:r>
                    </a:p>
                    <a:p>
                      <a:pPr marL="6794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2025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Nov</a:t>
                      </a:r>
                    </a:p>
                    <a:p>
                      <a:pPr marL="6794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2025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Dec</a:t>
                      </a:r>
                    </a:p>
                    <a:p>
                      <a:pPr marL="72390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2025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Jan</a:t>
                      </a:r>
                    </a:p>
                    <a:p>
                      <a:pPr marL="71755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2026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82599670"/>
                  </a:ext>
                </a:extLst>
              </a:tr>
              <a:tr h="8762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2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marR="1435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Finalization of topic and basic understanding of the project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 dirty="0"/>
                        <a:t>------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76383781"/>
                  </a:ext>
                </a:extLst>
              </a:tr>
              <a:tr h="8762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marR="32194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Learn ML, Deep Learning and Digital Image Processing 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  </a:t>
                      </a:r>
                    </a:p>
                    <a:p>
                      <a:pPr marL="0" marR="0" lvl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6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------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34826665"/>
                  </a:ext>
                </a:extLst>
              </a:tr>
              <a:tr h="8762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2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marR="24193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Implement a base code for the project and explore datasets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</a:p>
                    <a:p>
                      <a:pPr marL="0" marR="0" lvl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6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------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44273521"/>
                  </a:ext>
                </a:extLst>
              </a:tr>
              <a:tr h="5669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3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Complete Documentation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kumimoji="0" lang="en-US" sz="216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------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59816811"/>
                  </a:ext>
                </a:extLst>
              </a:tr>
              <a:tr h="8762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2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marR="35496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Try Multiple approaches to enhance it and Train Model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kumimoji="0" lang="en-US" sz="216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------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54666592"/>
                  </a:ext>
                </a:extLst>
              </a:tr>
              <a:tr h="5821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2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marR="5118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Design Front end of the App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kumimoji="0" lang="en-US" sz="216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------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2426040"/>
                  </a:ext>
                </a:extLst>
              </a:tr>
              <a:tr h="5821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marR="72390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Integrate the model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r>
                        <a:rPr kumimoji="0" lang="en-US" sz="216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------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66863184"/>
                  </a:ext>
                </a:extLst>
              </a:tr>
              <a:tr h="5821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2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marR="355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Test Application</a:t>
                      </a:r>
                      <a:r>
                        <a:rPr lang="en-US" sz="1600" b="1" spc="-235">
                          <a:effectLst/>
                        </a:rPr>
                        <a:t> </a:t>
                      </a:r>
                      <a:r>
                        <a:rPr lang="en-US" sz="1600" b="1">
                          <a:effectLst/>
                        </a:rPr>
                        <a:t>&amp; interface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r>
                        <a:rPr kumimoji="0" lang="en-US" sz="216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------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47586144"/>
                  </a:ext>
                </a:extLst>
              </a:tr>
              <a:tr h="5821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2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marR="38862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Completing</a:t>
                      </a:r>
                      <a:r>
                        <a:rPr lang="en-US" sz="1600" b="1" spc="5">
                          <a:effectLst/>
                        </a:rPr>
                        <a:t> </a:t>
                      </a:r>
                      <a:r>
                        <a:rPr lang="en-US" sz="1600" b="1">
                          <a:effectLst/>
                        </a:rPr>
                        <a:t>Documentation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r>
                        <a:rPr kumimoji="0" lang="en-US" sz="216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------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23454667"/>
                  </a:ext>
                </a:extLst>
              </a:tr>
              <a:tr h="5821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325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marR="21018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Revisions and final</a:t>
                      </a:r>
                      <a:r>
                        <a:rPr lang="en-US" sz="1600" b="1" spc="-235">
                          <a:effectLst/>
                        </a:rPr>
                        <a:t> </a:t>
                      </a:r>
                      <a:r>
                        <a:rPr lang="en-US" sz="1600" b="1">
                          <a:effectLst/>
                        </a:rPr>
                        <a:t>Submission &amp;</a:t>
                      </a:r>
                      <a:r>
                        <a:rPr lang="en-US" sz="1600" b="1" spc="5">
                          <a:effectLst/>
                        </a:rPr>
                        <a:t> </a:t>
                      </a:r>
                      <a:r>
                        <a:rPr lang="en-US" sz="1600" b="1">
                          <a:effectLst/>
                        </a:rPr>
                        <a:t>Delivery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r>
                        <a:rPr kumimoji="0" lang="en-US" sz="216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------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44673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956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AF017-1599-4B32-B499-22BF4BEC70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0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2734"/>
            <a:ext cx="71043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Competitive Analysis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2105501"/>
            <a:ext cx="12954952" cy="4165997"/>
          </a:xfrm>
          <a:prstGeom prst="roundRect">
            <a:avLst>
              <a:gd name="adj" fmla="val 86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113121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264331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Feature / Product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323398" y="2264331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SpatialTouch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58326" y="2264331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KinScreen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793254" y="2264331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MotionMind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45344" y="2798564"/>
            <a:ext cx="12939713" cy="6930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84659" y="294977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Gesture Control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323398" y="294977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Basic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58326" y="294977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Limited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793254" y="2949773"/>
            <a:ext cx="275248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✅</a:t>
            </a: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 Advanced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845344" y="3491627"/>
            <a:ext cx="12939713" cy="6930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4659" y="364283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Multi-Functionality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323398" y="3642836"/>
            <a:ext cx="27486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❌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58326" y="3642836"/>
            <a:ext cx="27486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❌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793254" y="3642836"/>
            <a:ext cx="275248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✅</a:t>
            </a: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 Yes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45344" y="4184690"/>
            <a:ext cx="12939713" cy="6930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4659" y="433589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Cost-Effective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323398" y="4335899"/>
            <a:ext cx="27486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❌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58326" y="4335899"/>
            <a:ext cx="27486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❌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793254" y="4335899"/>
            <a:ext cx="275248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✅</a:t>
            </a: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 Yes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45344" y="4877753"/>
            <a:ext cx="12939713" cy="6930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84659" y="502896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Educational Utility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323398" y="5028962"/>
            <a:ext cx="27486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❌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558326" y="5028962"/>
            <a:ext cx="27486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❌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793254" y="5028962"/>
            <a:ext cx="275248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✅</a:t>
            </a: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 Yes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845344" y="5570815"/>
            <a:ext cx="12939713" cy="6930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84659" y="572202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Gaming Integration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323398" y="5722025"/>
            <a:ext cx="27486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❌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558326" y="5722025"/>
            <a:ext cx="27486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❌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793254" y="5722025"/>
            <a:ext cx="275248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✅</a:t>
            </a: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 Yes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37724" y="654069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MotionMind's strength lies in its multi-featured, AI-powered, webcam-based approach, filling gaps in affordability, accessibility, and multi-purpose use.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02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259" y="3532942"/>
            <a:ext cx="12999720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Gap Analysis: Opportunities for MotionMind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9" y="4470916"/>
            <a:ext cx="6575941" cy="8448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0476" y="5527000"/>
            <a:ext cx="248483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Identified Gaps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950476" y="5964198"/>
            <a:ext cx="615350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integration of learning, gaming, 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and presentations.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50476" y="6892766"/>
            <a:ext cx="615350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Costly hardware requirements.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950476" y="7324844"/>
            <a:ext cx="615350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 adaptability for disabled users.</a:t>
            </a:r>
            <a:endParaRPr lang="en-US" sz="2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470916"/>
            <a:ext cx="6575941" cy="8448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26417" y="5527000"/>
            <a:ext cx="266783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Opportunities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7526417" y="5964198"/>
            <a:ext cx="615350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Affordable solution with webcam.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7526417" y="6375916"/>
            <a:ext cx="615350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Inclusive design.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7526417" y="6787634"/>
            <a:ext cx="615350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Versatile for education and professionals.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Functional Requirements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433632-83AF-4A81-A7AD-D55DC0C75046}"/>
              </a:ext>
            </a:extLst>
          </p:cNvPr>
          <p:cNvSpPr/>
          <p:nvPr/>
        </p:nvSpPr>
        <p:spPr>
          <a:xfrm>
            <a:off x="1714500" y="1836807"/>
            <a:ext cx="7315200" cy="55399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FR_01 – Create Account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FR_02 – Login Account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FR_03 – Logout Account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FR_04 – View Profile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FR_05 – Edit Profile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FR_06 – Delete Account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FR_07 – Gesture-Controlled Whiteboard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FR_08 – Gesture-Based Games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FR_09 – Presentation Navigation via Gestures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FR_10 – View Performance Report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FR_12 – Help/FAQ Access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FR_13 – Settings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FR_14 – Gesture Calibration</a:t>
            </a:r>
          </a:p>
          <a:p>
            <a:pPr algn="just">
              <a:defRPr sz="2000">
                <a:solidFill>
                  <a:srgbClr val="000000"/>
                </a:solidFill>
                <a:latin typeface="Calibri"/>
              </a:defRPr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FR_15 – Admin Dashboard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44203"/>
            <a:ext cx="83889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Functional Requirements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2426970"/>
            <a:ext cx="12954952" cy="3906083"/>
          </a:xfrm>
          <a:prstGeom prst="roundRect">
            <a:avLst>
              <a:gd name="adj" fmla="val 9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43459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585799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382441" y="2585799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Name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970383" y="2585799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Input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58326" y="2585799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Output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146268" y="2585799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Basic Workflow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45344" y="3120033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3271242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FR_01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382441" y="327124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Create Account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970383" y="3271241"/>
            <a:ext cx="2101691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Name, Email, </a:t>
            </a:r>
            <a:b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Password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58326" y="327124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Account- </a:t>
            </a:r>
            <a:b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Created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46268" y="3271242"/>
            <a:ext cx="339947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Save user details to DB after validation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845344" y="4188500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4339709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FR_07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382441" y="4188500"/>
            <a:ext cx="2282692" cy="1060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Gesture-Controlled Whiteboard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970383" y="4339709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Hand Gestures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58326" y="4339709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Drawing/Erase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146268" y="4339709"/>
            <a:ext cx="339947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Interpret gestures and apply on canvas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45345" y="5256967"/>
            <a:ext cx="12939712" cy="12272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84659" y="5408176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FR_09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2382441" y="5408176"/>
            <a:ext cx="210169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Presentation Navigation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970383" y="5408176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Swipe Gestures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558326" y="5408176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Slides Change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0146268" y="5264588"/>
            <a:ext cx="3646408" cy="1227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Detect gestures to navigate slide accordingly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37724" y="660225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Additional features include Games, Profile, Reports, Admin Dashboard, and Calibration.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1114426"/>
            <a:ext cx="74017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System Requirements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1994" y="24167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Hardware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11994" y="300799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Webcam (≥720p)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11994" y="347472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4GB RAM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1994" y="394144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Intel i3 or better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89031" y="2416731"/>
            <a:ext cx="41342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Software &amp; Environment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89031" y="296715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Python, Flask, OpenCV, MediaPipe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89031" y="343388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HTML/CSS/JS, MySQL, XAMPP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89031" y="390060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Web browser (Chrome, Firefox)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89031" y="436733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OS: Windows/macOS/Linux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489031" y="483405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b="1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Tools: VS Code, Bootstrap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11C8A-800C-477F-8C1A-AD0C3ACE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670" y="4324470"/>
            <a:ext cx="8277701" cy="3859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1042</TotalTime>
  <Words>1303</Words>
  <Application>Microsoft Office PowerPoint</Application>
  <PresentationFormat>Custom</PresentationFormat>
  <Paragraphs>465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Unbounded</vt:lpstr>
      <vt:lpstr>Wingdings 3</vt:lpstr>
      <vt:lpstr>Cabin</vt:lpstr>
      <vt:lpstr>PT Sans</vt:lpstr>
      <vt:lpstr>Times New Roman</vt:lpstr>
      <vt:lpstr>Nunito Semi Bold</vt:lpstr>
      <vt:lpstr>Century Gothic</vt:lpstr>
      <vt:lpstr>Calibri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Requirements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USAMA ARSHAD</dc:creator>
  <cp:lastModifiedBy>hp</cp:lastModifiedBy>
  <cp:revision>37</cp:revision>
  <dcterms:created xsi:type="dcterms:W3CDTF">2025-06-27T10:47:29Z</dcterms:created>
  <dcterms:modified xsi:type="dcterms:W3CDTF">2025-06-30T13:14:37Z</dcterms:modified>
</cp:coreProperties>
</file>